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3"/>
  </p:notesMasterIdLst>
  <p:sldIdLst>
    <p:sldId id="256" r:id="rId2"/>
    <p:sldId id="343" r:id="rId3"/>
    <p:sldId id="257" r:id="rId4"/>
    <p:sldId id="258" r:id="rId5"/>
    <p:sldId id="259" r:id="rId6"/>
    <p:sldId id="267" r:id="rId7"/>
    <p:sldId id="305" r:id="rId8"/>
    <p:sldId id="352" r:id="rId9"/>
    <p:sldId id="302" r:id="rId10"/>
    <p:sldId id="353" r:id="rId11"/>
    <p:sldId id="354" r:id="rId12"/>
    <p:sldId id="304" r:id="rId13"/>
    <p:sldId id="311" r:id="rId14"/>
    <p:sldId id="310" r:id="rId15"/>
    <p:sldId id="314" r:id="rId16"/>
    <p:sldId id="345" r:id="rId17"/>
    <p:sldId id="315" r:id="rId18"/>
    <p:sldId id="317" r:id="rId19"/>
    <p:sldId id="356" r:id="rId20"/>
    <p:sldId id="312" r:id="rId21"/>
    <p:sldId id="313" r:id="rId22"/>
    <p:sldId id="279" r:id="rId23"/>
    <p:sldId id="281" r:id="rId24"/>
    <p:sldId id="318" r:id="rId25"/>
    <p:sldId id="319" r:id="rId26"/>
    <p:sldId id="327" r:id="rId27"/>
    <p:sldId id="271" r:id="rId28"/>
    <p:sldId id="272" r:id="rId29"/>
    <p:sldId id="273" r:id="rId30"/>
    <p:sldId id="274" r:id="rId31"/>
    <p:sldId id="275" r:id="rId32"/>
    <p:sldId id="346" r:id="rId33"/>
    <p:sldId id="328" r:id="rId34"/>
    <p:sldId id="260" r:id="rId35"/>
    <p:sldId id="282" r:id="rId36"/>
    <p:sldId id="283" r:id="rId37"/>
    <p:sldId id="332" r:id="rId38"/>
    <p:sldId id="285" r:id="rId39"/>
    <p:sldId id="286" r:id="rId40"/>
    <p:sldId id="288" r:id="rId41"/>
    <p:sldId id="287" r:id="rId42"/>
    <p:sldId id="289" r:id="rId43"/>
    <p:sldId id="290" r:id="rId44"/>
    <p:sldId id="329" r:id="rId45"/>
    <p:sldId id="297" r:id="rId46"/>
    <p:sldId id="336" r:id="rId47"/>
    <p:sldId id="337" r:id="rId48"/>
    <p:sldId id="338" r:id="rId49"/>
    <p:sldId id="339" r:id="rId50"/>
    <p:sldId id="350" r:id="rId51"/>
    <p:sldId id="340" r:id="rId52"/>
    <p:sldId id="351" r:id="rId53"/>
    <p:sldId id="341" r:id="rId54"/>
    <p:sldId id="342" r:id="rId55"/>
    <p:sldId id="355" r:id="rId56"/>
    <p:sldId id="335" r:id="rId57"/>
    <p:sldId id="269" r:id="rId58"/>
    <p:sldId id="349" r:id="rId59"/>
    <p:sldId id="347" r:id="rId60"/>
    <p:sldId id="348" r:id="rId61"/>
    <p:sldId id="34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el J" initials="I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3567" autoAdjust="0"/>
  </p:normalViewPr>
  <p:slideViewPr>
    <p:cSldViewPr>
      <p:cViewPr varScale="1">
        <p:scale>
          <a:sx n="70" d="100"/>
          <a:sy n="70" d="100"/>
        </p:scale>
        <p:origin x="76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Server Benchmark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Apache</c:v>
                </c:pt>
                <c:pt idx="1">
                  <c:v>Open LiteSpeed</c:v>
                </c:pt>
                <c:pt idx="2">
                  <c:v>Nginx</c:v>
                </c:pt>
                <c:pt idx="3">
                  <c:v>Node.js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42.4</c:v>
                </c:pt>
                <c:pt idx="1">
                  <c:v>47.1</c:v>
                </c:pt>
                <c:pt idx="2">
                  <c:v>25.3</c:v>
                </c:pt>
                <c:pt idx="3">
                  <c:v>12.1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584960"/>
        <c:axId val="163585520"/>
      </c:barChart>
      <c:catAx>
        <c:axId val="1635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85520"/>
        <c:crosses val="autoZero"/>
        <c:auto val="1"/>
        <c:lblAlgn val="ctr"/>
        <c:lblOffset val="100"/>
        <c:noMultiLvlLbl val="0"/>
      </c:catAx>
      <c:valAx>
        <c:axId val="16358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RAM (megs.)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8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197F7-EDC9-41ED-94A5-F4B8F67DF4A8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467-4CF7-4927-80B8-6EBC91B8C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with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D8A9-2DFF-4168-8642-27761E1D8D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D8A9-2DFF-4168-8642-27761E1D8D1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3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4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568218-FB6D-43C2-8CF3-5C6D5B1CE33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GROUP #4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Chris </a:t>
            </a:r>
            <a:r>
              <a:rPr lang="en-US" sz="2000" dirty="0" smtClean="0"/>
              <a:t>Carmichael, EE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Ismael Rivera </a:t>
            </a:r>
            <a:r>
              <a:rPr lang="en-US" sz="2000" dirty="0" smtClean="0"/>
              <a:t>, CpE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Journey </a:t>
            </a:r>
            <a:r>
              <a:rPr lang="en-US" sz="2000" dirty="0" smtClean="0"/>
              <a:t>Sumlar, EE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Warayut </a:t>
            </a:r>
            <a:r>
              <a:rPr lang="en-US" sz="2000" dirty="0" smtClean="0"/>
              <a:t>Techarut, CpE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T-100 WATCHDOG</a:t>
            </a:r>
          </a:p>
        </p:txBody>
      </p:sp>
      <p:pic>
        <p:nvPicPr>
          <p:cNvPr id="4" name="Picture 2" descr="http://ismaeljrivera.com/t100wd/site/images/portfolio/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457200"/>
            <a:ext cx="4724400" cy="3730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Microcontroller &amp; Development Board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5" y="1905000"/>
            <a:ext cx="6770169" cy="42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Microcontroller &amp; Development Board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905000"/>
            <a:ext cx="7391400" cy="39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Operating Systems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Debian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Default 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ArchLinux|ARM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Lean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Windows </a:t>
            </a:r>
            <a:r>
              <a:rPr lang="en-US" dirty="0" smtClean="0"/>
              <a:t>Embedded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Integrated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52" y="3612295"/>
            <a:ext cx="3867989" cy="9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www.logicsupply.com/blog/wp-content/uploads/2014/03/windows_embedded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624143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nuxmoz.com/wp-content/uploads/2012/03/debian-wheezy-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33800" cy="12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45236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Edimax EW-7811Un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IEEE 802.11b/g/n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Compatible with Linux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Internal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WEP/WPA/WPA2/WPS Compatible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1026" name="Picture 2" descr="http://www.edimax.com/images/Image/productimage/wireless/217x205/EW-7811Un_217X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20669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15000" y="3657600"/>
            <a:ext cx="0" cy="3952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36755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7.1 mm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3124200"/>
            <a:ext cx="685800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94" y="2884429"/>
            <a:ext cx="106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14.9 mm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42294" y="3910012"/>
            <a:ext cx="811031" cy="589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0919" y="4151227"/>
            <a:ext cx="106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18.5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1"/>
            <a:ext cx="737616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Libraries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Robot Operating system (ROS)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Implementations for specific tasks.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as big as OpenCV.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Requires OpenCV for certain algorithms.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Open Source Computer Vision </a:t>
            </a:r>
            <a:r>
              <a:rPr lang="en-US" dirty="0" smtClean="0"/>
              <a:t>Library (OpenCV)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C++ and JAVA implementations available.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Compatible with multiple distributions of Linux.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Large amount of tutorials and support community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- 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1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Detect movement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Recognize and track a moving person</a:t>
            </a:r>
          </a:p>
          <a:p>
            <a:r>
              <a:rPr lang="en-US" dirty="0"/>
              <a:t>OpenCV 2.4.2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Optimized computer vision functions and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Built-in Object Detection and Tracking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ARM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Performance varies on functions being utilized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Computer Vision State Diagram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84863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34193" y="2115457"/>
          <a:ext cx="6096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2225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 – 212</a:t>
                      </a:r>
                    </a:p>
                    <a:p>
                      <a:pPr algn="ctr"/>
                      <a:r>
                        <a:rPr lang="en-US" sz="1400" b="1" dirty="0" smtClean="0"/>
                        <a:t>LEFT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5000"/>
                      </a:blip>
                      <a:srcRect/>
                      <a:stretch>
                        <a:fillRect l="-5000" t="-5000" r="-5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213 – 425</a:t>
                      </a:r>
                    </a:p>
                    <a:p>
                      <a:pPr algn="ctr"/>
                      <a:r>
                        <a:rPr lang="en-US" sz="1400" b="1" dirty="0" smtClean="0"/>
                        <a:t>STAY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5000"/>
                      </a:blip>
                      <a:srcRect/>
                      <a:stretch>
                        <a:fillRect l="-5000" t="-5000" r="-5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426 – 640</a:t>
                      </a:r>
                    </a:p>
                    <a:p>
                      <a:pPr algn="ctr"/>
                      <a:r>
                        <a:rPr lang="en-US" sz="1400" b="1" dirty="0" smtClean="0"/>
                        <a:t>RIGHT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5000"/>
                      </a:blip>
                      <a:srcRect/>
                      <a:stretch>
                        <a:fillRect l="-5000" t="-5000" r="-5000" b="-500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9100" y="1861457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640</a:t>
            </a:r>
            <a:endParaRPr lang="en-US" sz="13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551" y="3045279"/>
            <a:ext cx="552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480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0644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00391" y="2349500"/>
            <a:ext cx="3124200" cy="1610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 Motion</a:t>
            </a:r>
          </a:p>
          <a:p>
            <a:pPr algn="ctr"/>
            <a:r>
              <a:rPr lang="en-US" dirty="0"/>
              <a:t>Track </a:t>
            </a:r>
            <a:r>
              <a:rPr lang="en-US" dirty="0" smtClean="0"/>
              <a:t>Movement</a:t>
            </a:r>
          </a:p>
          <a:p>
            <a:pPr algn="ctr"/>
            <a:r>
              <a:rPr lang="en-US" dirty="0" smtClean="0"/>
              <a:t>Alert User</a:t>
            </a:r>
          </a:p>
          <a:p>
            <a:pPr algn="ctr"/>
            <a:r>
              <a:rPr lang="en-US" dirty="0" smtClean="0"/>
              <a:t>Remote Control</a:t>
            </a:r>
          </a:p>
          <a:p>
            <a:pPr algn="ctr"/>
            <a:r>
              <a:rPr lang="en-US" dirty="0"/>
              <a:t>Streams Video </a:t>
            </a:r>
            <a:endParaRPr lang="en-US" dirty="0" smtClean="0"/>
          </a:p>
        </p:txBody>
      </p:sp>
      <p:sp>
        <p:nvSpPr>
          <p:cNvPr id="6" name="Flowchart: Merge 5"/>
          <p:cNvSpPr/>
          <p:nvPr/>
        </p:nvSpPr>
        <p:spPr>
          <a:xfrm rot="17206062">
            <a:off x="1190462" y="2509287"/>
            <a:ext cx="3195867" cy="3429000"/>
          </a:xfrm>
          <a:prstGeom prst="flowChartMerg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Camera 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94" y="4343400"/>
            <a:ext cx="2286000" cy="166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62200"/>
            <a:ext cx="1143000" cy="1143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019800" y="3276600"/>
            <a:ext cx="1524000" cy="1066800"/>
          </a:xfrm>
          <a:prstGeom prst="straightConnector1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&amp; Streaming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9" y="1752600"/>
            <a:ext cx="747426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&amp;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434841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Node.js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Enable internet HTTP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Web GUI (Optional)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Lightweight on resources under load</a:t>
            </a:r>
          </a:p>
          <a:p>
            <a:r>
              <a:rPr lang="en-US" dirty="0"/>
              <a:t>UDP (User Datagram Protocol)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JAVA Implementation (Android Compatible)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Always listening for incoming commands from mobile phone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Very lightweight on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Port specific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861869"/>
              </p:ext>
            </p:extLst>
          </p:nvPr>
        </p:nvGraphicFramePr>
        <p:xfrm>
          <a:off x="5174343" y="2057400"/>
          <a:ext cx="3733800" cy="251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&amp;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MJPG-Streamer</a:t>
            </a:r>
          </a:p>
          <a:p>
            <a:pPr lvl="1"/>
            <a:r>
              <a:rPr lang="en-US" dirty="0" smtClean="0"/>
              <a:t>Streams images from a folder over the internet</a:t>
            </a:r>
          </a:p>
          <a:p>
            <a:pPr lvl="1"/>
            <a:r>
              <a:rPr lang="en-US" dirty="0" smtClean="0"/>
              <a:t>Stream and Snapshot functions available</a:t>
            </a:r>
          </a:p>
          <a:p>
            <a:pPr lvl="1"/>
            <a:r>
              <a:rPr lang="en-US" dirty="0" smtClean="0"/>
              <a:t>Android compatible stream</a:t>
            </a:r>
          </a:p>
          <a:p>
            <a:pPr lvl="1"/>
            <a:r>
              <a:rPr lang="en-US" dirty="0" smtClean="0"/>
              <a:t>Low resource usage</a:t>
            </a:r>
          </a:p>
        </p:txBody>
      </p:sp>
    </p:spTree>
    <p:extLst>
      <p:ext uri="{BB962C8B-B14F-4D97-AF65-F5344CB8AC3E}">
        <p14:creationId xmlns:p14="http://schemas.microsoft.com/office/powerpoint/2010/main" val="35246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State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65" y="1839190"/>
            <a:ext cx="2187002" cy="3995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737361"/>
            <a:ext cx="7452361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26469"/>
            <a:ext cx="3886200" cy="3263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Microsoft </a:t>
            </a:r>
            <a:r>
              <a:rPr lang="en-US" dirty="0"/>
              <a:t>- LifeCam Cinema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USB 2.0 Connectivity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Linux Compatible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Multiple picture/video resolutions available</a:t>
            </a:r>
            <a:endParaRPr lang="en-US" dirty="0"/>
          </a:p>
        </p:txBody>
      </p:sp>
      <p:pic>
        <p:nvPicPr>
          <p:cNvPr id="5122" name="Picture 2" descr="http://www.microsoft.com/hardware/_base_v1/products/lifecam-cinema/ic_lcc_2_productdet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200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37361"/>
            <a:ext cx="7452360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 Android 4.0 and newer versions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SQLite Database to store user 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Control vehicle remotely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View a live video feed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snapshot on the device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24" y="1762761"/>
            <a:ext cx="2726136" cy="46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Mobile Application State Diagram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6374092" cy="40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22960" y="1905000"/>
            <a:ext cx="3703320" cy="40233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Registration Activity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 user to register a username/password combination.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cell phone for SMS and MMS alerts.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Supports: AT&amp;T, Sprint, T-Mobile, Verizon, MetroPCS, Boost Mobile, Straight Talk.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email for email alerts.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Send SMS, MMS, and Email address to external server via PHP Post/Get method.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50" y="1737361"/>
            <a:ext cx="2837510" cy="45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System Integration</a:t>
            </a:r>
          </a:p>
          <a:p>
            <a:pPr lvl="1"/>
            <a:r>
              <a:rPr lang="en-US" dirty="0" smtClean="0"/>
              <a:t>Motor Control</a:t>
            </a:r>
          </a:p>
          <a:p>
            <a:pPr lvl="1"/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Wireless Communication</a:t>
            </a:r>
          </a:p>
          <a:p>
            <a:pPr lvl="1"/>
            <a:r>
              <a:rPr lang="en-US" dirty="0" smtClean="0"/>
              <a:t>Power Control</a:t>
            </a:r>
          </a:p>
        </p:txBody>
      </p:sp>
    </p:spTree>
    <p:extLst>
      <p:ext uri="{BB962C8B-B14F-4D97-AF65-F5344CB8AC3E}">
        <p14:creationId xmlns:p14="http://schemas.microsoft.com/office/powerpoint/2010/main" val="25094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Login Section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Allows user to register/login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authorized users will have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Performs an Internet Check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23563"/>
            <a:ext cx="2880360" cy="46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Control Section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View live video feed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Control robot with virtual joystick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snapshot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37361"/>
            <a:ext cx="2880360" cy="45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Gallery Section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View snapshots stored on device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Share via Email/MMS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11961"/>
            <a:ext cx="2931160" cy="46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Motor Controller, Motors, &amp; Wheels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737361"/>
            <a:ext cx="7376161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Mecanum Wheels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5278"/>
            <a:ext cx="4762500" cy="437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7690"/>
            <a:ext cx="241224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Mecanum Wheels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5025613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77113" cy="343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0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Mecanum Wheels</a:t>
            </a:r>
            <a:endParaRPr lang="en-US" dirty="0"/>
          </a:p>
        </p:txBody>
      </p:sp>
      <p:pic>
        <p:nvPicPr>
          <p:cNvPr id="2050" name="Picture 2" descr="Mecanum Wheel 4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canum Wheel 4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40144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1845734"/>
            <a:ext cx="382524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Vex Robotics Mecanum Wheels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Affordability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 $59.99 4 pack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Diameter: 4 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Thickness: 2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2959" y="1845734"/>
            <a:ext cx="349996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Perforated Aluminum – Lightweight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pounds with wheels included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Easily Adjustable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4800" y="1875304"/>
            <a:ext cx="5638800" cy="3714750"/>
            <a:chOff x="2590800" y="2133600"/>
            <a:chExt cx="5638800" cy="3714750"/>
          </a:xfrm>
        </p:grpSpPr>
        <p:pic>
          <p:nvPicPr>
            <p:cNvPr id="5122" name="Picture 2" descr="C:\Users\Carmichael\Downloads\20140527_17335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133600"/>
              <a:ext cx="4953000" cy="3714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3886200" y="2807732"/>
              <a:ext cx="2819400" cy="8786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927979" y="2438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in.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010400" y="3048000"/>
              <a:ext cx="76200" cy="19812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10400" y="3505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 in.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02660"/>
            <a:ext cx="1930400" cy="19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8217" y="48006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VEX 2-Wire motor 393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71023"/>
              </p:ext>
            </p:extLst>
          </p:nvPr>
        </p:nvGraphicFramePr>
        <p:xfrm>
          <a:off x="3733800" y="2209798"/>
          <a:ext cx="4419601" cy="308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1219200"/>
                <a:gridCol w="1012225"/>
                <a:gridCol w="1045176"/>
              </a:tblGrid>
              <a:tr h="96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VEX 2-Wire motor 393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Specs-Low Speed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Specs- High speed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$20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$14.99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$14.99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RPM’s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Torque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1.67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.5 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 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 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Stall 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measured at 7.2 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34.56 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34.56 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092579" y="3048000"/>
            <a:ext cx="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383" y="3276600"/>
            <a:ext cx="6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in.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 flipV="1">
            <a:off x="1244979" y="4114800"/>
            <a:ext cx="787021" cy="4483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969" y="4302030"/>
            <a:ext cx="9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in.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780" y="4302030"/>
            <a:ext cx="558420" cy="314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1768" y="4470299"/>
            <a:ext cx="9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Autonomous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Detect 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Wireless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Video Streaming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905000"/>
            <a:ext cx="76861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Bridge Components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04004"/>
              </p:ext>
            </p:extLst>
          </p:nvPr>
        </p:nvGraphicFramePr>
        <p:xfrm>
          <a:off x="990600" y="2590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IRF 9530 P-Channel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IRF 530 N-Channel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BC547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Vds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Vds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 V</a:t>
                      </a:r>
                      <a:r>
                        <a:rPr lang="en-US" baseline="0" dirty="0" smtClean="0"/>
                        <a:t> Breakdown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 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850973"/>
            <a:ext cx="358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 OHM Current Limiting Resistors</a:t>
            </a:r>
            <a:endParaRPr lang="en-US" dirty="0"/>
          </a:p>
        </p:txBody>
      </p:sp>
      <p:pic>
        <p:nvPicPr>
          <p:cNvPr id="1026" name="Picture 2" descr="View IRF9530: Transistor P Channel Power Mosfet 100V 12A TO-220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RF530 - IRF530 N-Channel Mosfet Transi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6622"/>
            <a:ext cx="639976" cy="6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hashatech.com/48-133-large/npn-bc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76" y="1811222"/>
            <a:ext cx="731624" cy="7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700214"/>
              </p:ext>
            </p:extLst>
          </p:nvPr>
        </p:nvGraphicFramePr>
        <p:xfrm>
          <a:off x="914400" y="2286000"/>
          <a:ext cx="6926580" cy="262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645"/>
                <a:gridCol w="1731645"/>
                <a:gridCol w="1731645"/>
                <a:gridCol w="1731645"/>
              </a:tblGrid>
              <a:tr h="32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Component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How many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per unit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MSP430G2552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$2.79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$11.16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IRF9530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$1.29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$10.32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IRF530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$1.03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$8.24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BC547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$6.40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Capacitor(100nF)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$.</a:t>
                      </a:r>
                      <a:r>
                        <a:rPr lang="en-US" sz="1200" dirty="0">
                          <a:effectLst/>
                        </a:rPr>
                        <a:t>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Resistor (10k)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$.04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$1.60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Total: (without pcb)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$37.92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Controller- PCB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08235"/>
              </p:ext>
            </p:extLst>
          </p:nvPr>
        </p:nvGraphicFramePr>
        <p:xfrm>
          <a:off x="914400" y="2034683"/>
          <a:ext cx="27432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3”x3”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Thick Traces for high current lines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layer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Oshpark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$5/</a:t>
                      </a:r>
                      <a:r>
                        <a:rPr lang="en-US" baseline="0" dirty="0" err="1" smtClean="0"/>
                        <a:t>sq</a:t>
                      </a:r>
                      <a:r>
                        <a:rPr lang="en-US" baseline="0" dirty="0" smtClean="0"/>
                        <a:t> in. 3 PCB’s per order.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Carmichael\Desktop\Sr Design My Pages\P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981200"/>
            <a:ext cx="4256087" cy="38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Power Hub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737361"/>
            <a:ext cx="7376161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USB Power Hub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BeagleBone Black only has 1 USB 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2.0 USB 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Input voltage is 3-5V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Constant power to each USB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Weight 8 oz.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ecx.images-amazon.com/images/I/316KDgNJE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72925"/>
            <a:ext cx="3702050" cy="21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713965" y="4047610"/>
            <a:ext cx="2702650" cy="7683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027337">
            <a:off x="5705869" y="4134537"/>
            <a:ext cx="7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in.</a:t>
            </a:r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0600" y="3131457"/>
            <a:ext cx="479968" cy="297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192295" y="3796620"/>
            <a:ext cx="10551" cy="595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58968" y="44039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32185" y="390984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 in.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9239563">
            <a:off x="4584194" y="2777324"/>
            <a:ext cx="95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Power Management &amp; Battery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737361"/>
            <a:ext cx="7376161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86604"/>
            <a:ext cx="8534400" cy="1450757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Single Power Supply or Multi Power Supply?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6461760" cy="35830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Multi power supply to power all components</a:t>
            </a:r>
            <a:endParaRPr lang="en-US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Battery </a:t>
            </a:r>
            <a:r>
              <a:rPr lang="en-US" sz="2000" dirty="0"/>
              <a:t>Characteristics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High discharge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No/low Memory Effect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Light Weight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High Capacity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Price Effective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 High Nominal Voltage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76600" cy="40233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Top three candidates for batteries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important aspects are Capacity, Discharge Rate, and Voltage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45902"/>
              </p:ext>
            </p:extLst>
          </p:nvPr>
        </p:nvGraphicFramePr>
        <p:xfrm>
          <a:off x="6626950" y="2385055"/>
          <a:ext cx="824739" cy="3253745"/>
        </p:xfrm>
        <a:graphic>
          <a:graphicData uri="http://schemas.openxmlformats.org/drawingml/2006/table">
            <a:tbl>
              <a:tblPr/>
              <a:tblGrid>
                <a:gridCol w="824739"/>
              </a:tblGrid>
              <a:tr h="3253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66717"/>
              </p:ext>
            </p:extLst>
          </p:nvPr>
        </p:nvGraphicFramePr>
        <p:xfrm>
          <a:off x="4724400" y="1905000"/>
          <a:ext cx="4180840" cy="297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990600"/>
                <a:gridCol w="838200"/>
                <a:gridCol w="828040"/>
              </a:tblGrid>
              <a:tr h="475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Capacity (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mAh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Voltage (V)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14.8V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Weight (</a:t>
                      </a:r>
                      <a:r>
                        <a:rPr lang="en-US" sz="1600" b="1" u="none" strike="noStrike" dirty="0" err="1">
                          <a:effectLst/>
                        </a:rPr>
                        <a:t>Ib</a:t>
                      </a:r>
                      <a:r>
                        <a:rPr lang="en-US" sz="1600" b="1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Rate (C)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 (32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25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 (60A)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2.5 (5.5A)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Price ($)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59.99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Chemistry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Lipo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Li-on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Li-on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11440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Battery Selection Motor Controller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7033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Tenergy </a:t>
            </a:r>
            <a:r>
              <a:rPr lang="en-US" dirty="0" smtClean="0"/>
              <a:t>14.8V 4400mAh Battery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Weighs the most but supply the most current out of the batteries.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Expected </a:t>
            </a:r>
            <a:r>
              <a:rPr lang="en-US" dirty="0"/>
              <a:t>Battery Life </a:t>
            </a:r>
            <a:r>
              <a:rPr lang="en-US" dirty="0" smtClean="0"/>
              <a:t>needs to be at least 3 </a:t>
            </a:r>
            <a:r>
              <a:rPr lang="en-US" dirty="0"/>
              <a:t>Hours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362185"/>
              </p:ext>
            </p:extLst>
          </p:nvPr>
        </p:nvGraphicFramePr>
        <p:xfrm>
          <a:off x="4658360" y="1905000"/>
          <a:ext cx="4180840" cy="297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990600"/>
                <a:gridCol w="838200"/>
                <a:gridCol w="828040"/>
              </a:tblGrid>
              <a:tr h="475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Capacity (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mAh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Voltage (V)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14.8V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Weight (</a:t>
                      </a:r>
                      <a:r>
                        <a:rPr lang="en-US" sz="1600" b="1" u="none" strike="noStrike" dirty="0" err="1">
                          <a:effectLst/>
                        </a:rPr>
                        <a:t>Ib</a:t>
                      </a:r>
                      <a:r>
                        <a:rPr lang="en-US" sz="1600" b="1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Rate (C)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 (32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25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 (60A)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2.5 (5.5A)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Price ($)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59.99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Chemistry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Lipo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Li-on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Li-on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77221"/>
              </p:ext>
            </p:extLst>
          </p:nvPr>
        </p:nvGraphicFramePr>
        <p:xfrm>
          <a:off x="7162800" y="1905000"/>
          <a:ext cx="838200" cy="2971799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29717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7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001941"/>
              </p:ext>
            </p:extLst>
          </p:nvPr>
        </p:nvGraphicFramePr>
        <p:xfrm>
          <a:off x="822325" y="1846263"/>
          <a:ext cx="7543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12” x 8”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r>
                        <a:rPr lang="en-US" baseline="0" dirty="0" smtClean="0"/>
                        <a:t>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Recharge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4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Battery Selection Microcontroller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USB Powered Battery</a:t>
            </a:r>
          </a:p>
          <a:p>
            <a:pPr>
              <a:buFont typeface="Arial"/>
              <a:buChar char="•"/>
            </a:pPr>
            <a:r>
              <a:rPr lang="en-US" dirty="0" smtClean="0"/>
              <a:t>7.4V Lithium Ion 6600mah</a:t>
            </a:r>
          </a:p>
          <a:p>
            <a:pPr>
              <a:buFont typeface="Arial"/>
              <a:buChar char="•"/>
            </a:pPr>
            <a:r>
              <a:rPr lang="en-US" dirty="0" smtClean="0"/>
              <a:t>Two output ports 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 smtClean="0"/>
              <a:t>5V </a:t>
            </a:r>
            <a:r>
              <a:rPr lang="en-US" dirty="0" smtClean="0"/>
              <a:t>at 1A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5V at 2A</a:t>
            </a:r>
          </a:p>
          <a:p>
            <a:pPr>
              <a:buFont typeface="Arial"/>
              <a:buChar char="•"/>
            </a:pPr>
            <a:r>
              <a:rPr lang="en-US" dirty="0" smtClean="0"/>
              <a:t>Powers off automatically once the devices are disconnected.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86" r="3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99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126"/>
            <a:ext cx="7637944" cy="1325563"/>
          </a:xfrm>
        </p:spPr>
        <p:txBody>
          <a:bodyPr/>
          <a:lstStyle/>
          <a:p>
            <a:r>
              <a:rPr lang="en-US" dirty="0" smtClean="0"/>
              <a:t>Battery Charger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Tenergy TLP-2000 Smart Charger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Built in Balancer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Price $25.99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Powers both Lion and LIPO batteries.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Led Indication Status on when battery is charging and when the battery is fully charged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Cuts off once battery is fully charged.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76007" y="1825625"/>
            <a:ext cx="3886200" cy="94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6573" t="-2446" r="1579" b="2446"/>
          <a:stretch/>
        </p:blipFill>
        <p:spPr>
          <a:xfrm>
            <a:off x="3976010" y="1905000"/>
            <a:ext cx="4602433" cy="3291840"/>
          </a:xfrm>
        </p:spPr>
      </p:pic>
    </p:spTree>
    <p:extLst>
      <p:ext uri="{BB962C8B-B14F-4D97-AF65-F5344CB8AC3E}">
        <p14:creationId xmlns:p14="http://schemas.microsoft.com/office/powerpoint/2010/main" val="12809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450757"/>
          </a:xfrm>
        </p:spPr>
        <p:txBody>
          <a:bodyPr/>
          <a:lstStyle/>
          <a:p>
            <a:r>
              <a:rPr lang="en-US" dirty="0" smtClean="0"/>
              <a:t>SPST  12VDC/30A 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 Rated at 12V 30A</a:t>
            </a:r>
          </a:p>
          <a:p>
            <a:pPr>
              <a:buFont typeface="Arial"/>
              <a:buChar char="•"/>
            </a:pPr>
            <a:r>
              <a:rPr lang="en-US" dirty="0" smtClean="0"/>
              <a:t>Red LED illuminates while on</a:t>
            </a:r>
          </a:p>
          <a:p>
            <a:pPr>
              <a:buFont typeface="Arial"/>
              <a:buChar char="•"/>
            </a:pPr>
            <a:r>
              <a:rPr lang="en-US" dirty="0" smtClean="0"/>
              <a:t>Great to Conserve Battery life</a:t>
            </a:r>
          </a:p>
          <a:p>
            <a:pPr>
              <a:buFont typeface="Arial"/>
              <a:buChar char="•"/>
            </a:pPr>
            <a:r>
              <a:rPr lang="en-US" dirty="0" smtClean="0"/>
              <a:t>Nickel plated brass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2"/>
          <a:stretch/>
        </p:blipFill>
        <p:spPr>
          <a:xfrm>
            <a:off x="5027693" y="2438116"/>
            <a:ext cx="2058405" cy="1970099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5606140" y="3802981"/>
            <a:ext cx="144780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284082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1.25”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15200" y="2393389"/>
            <a:ext cx="0" cy="12642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2449" y="40388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3101408"/>
              </p:ext>
            </p:extLst>
          </p:nvPr>
        </p:nvGraphicFramePr>
        <p:xfrm>
          <a:off x="1524000" y="1905000"/>
          <a:ext cx="5959549" cy="344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386"/>
                <a:gridCol w="1200624"/>
                <a:gridCol w="1244539"/>
              </a:tblGrid>
              <a:tr h="1148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 input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input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BeagleBone Black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Controllers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V 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Webcam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MSP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430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Wi-Fi Adapter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&lt;500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USB Power Hub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3-5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 System 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1" y="1676400"/>
            <a:ext cx="8061960" cy="419269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11299" y="2430780"/>
            <a:ext cx="95254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752600"/>
            <a:ext cx="8763000" cy="41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49040" cy="4023359"/>
          </a:xfrm>
        </p:spPr>
        <p:txBody>
          <a:bodyPr/>
          <a:lstStyle/>
          <a:p>
            <a:r>
              <a:rPr lang="en-US" dirty="0" smtClean="0"/>
              <a:t> LM 338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Output Voltage range is 1.2V to 32V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Output current Max 5A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 smtClean="0"/>
              <a:t>voltage is 10V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Heatsinks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regulators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LM 350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Output Voltage range is 1.2V to 32V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Output current Max 2A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Output voltage is 3.3V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Heatsinks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1 regulator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Breakdown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07855"/>
              </p:ext>
            </p:extLst>
          </p:nvPr>
        </p:nvGraphicFramePr>
        <p:xfrm>
          <a:off x="457201" y="2438400"/>
          <a:ext cx="830579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/>
                <a:gridCol w="1128944"/>
                <a:gridCol w="1370860"/>
                <a:gridCol w="1209582"/>
                <a:gridCol w="13708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Ismael Rivera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Warayut Techarut (Wye)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Journey Sumlar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Chris Carmichael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r>
                        <a:rPr lang="en-US" baseline="0" dirty="0" smtClean="0"/>
                        <a:t>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&amp; Finance</a:t>
            </a:r>
            <a:endParaRPr lang="en-US" dirty="0"/>
          </a:p>
        </p:txBody>
      </p:sp>
      <p:pic>
        <p:nvPicPr>
          <p:cNvPr id="5124" name="Picture 4" descr="http://www.krannert.purdue.edu/centers/dcmme_gscmi/05_Events/01-2-Boeing/boe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5704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54256"/>
              </p:ext>
            </p:extLst>
          </p:nvPr>
        </p:nvGraphicFramePr>
        <p:xfrm>
          <a:off x="990600" y="2057400"/>
          <a:ext cx="5068390" cy="3510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1837"/>
                <a:gridCol w="1218851"/>
                <a:gridCol w="1218851"/>
                <a:gridCol w="1218851"/>
              </a:tblGrid>
              <a:tr h="195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Part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Quantity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Price (each)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Wifi USB Adapter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MicroSD Card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USB AC Powered Hub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$14.99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$74.95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Mecanum Wheels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$59.99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$59.99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Robot Frame kit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$79.99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$79.99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Motor controller PCBs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$43.95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$87.90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Motor Controller Parts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$46.00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$46.00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22 </a:t>
                      </a:r>
                      <a:r>
                        <a:rPr lang="en-US" sz="1000" u="none" strike="noStrike" dirty="0" err="1">
                          <a:effectLst/>
                        </a:rPr>
                        <a:t>guage</a:t>
                      </a:r>
                      <a:r>
                        <a:rPr lang="en-US" sz="1000" u="none" strike="noStrike" dirty="0">
                          <a:effectLst/>
                        </a:rPr>
                        <a:t> wire set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$20.00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$20.00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Wire connectors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$40.00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$40.00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Barrel jack connectors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$2.95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$5.90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USB Battery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$29.95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$29.95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Battery + Charger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$88.55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$88.55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BeagleBone Black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$62.71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$62.71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Miscellaneous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$667.91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Over budget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$42.54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9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performance for OpenCV (1-2 frames per second)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Driver not fully compatible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Faster Processor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UCF Network Restrictions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constraints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Budget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smaeljrivera.com/t100wd/site/images/portfolio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581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udent\Downloads\pc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1" t="5926" r="7083" b="9259"/>
          <a:stretch/>
        </p:blipFill>
        <p:spPr bwMode="auto">
          <a:xfrm rot="5400000">
            <a:off x="4953665" y="2257214"/>
            <a:ext cx="3046669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752600"/>
            <a:ext cx="7658100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smaeljrivera.com/t100wd/site/images/portfolio/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02381" cy="3076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smaeljrivera.com/t100wd/site/images/portfolio/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79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GROUP #4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Chris Carmichael</a:t>
            </a:r>
            <a:br>
              <a:rPr lang="en-US" sz="2000" dirty="0" smtClean="0"/>
            </a:br>
            <a:r>
              <a:rPr lang="en-US" sz="2000" dirty="0" smtClean="0"/>
              <a:t>  Ismael Rivera </a:t>
            </a:r>
            <a:br>
              <a:rPr lang="en-US" sz="2000" dirty="0" smtClean="0"/>
            </a:br>
            <a:r>
              <a:rPr lang="en-US" sz="2000" dirty="0" smtClean="0"/>
              <a:t>  Journey Sumlar</a:t>
            </a:r>
            <a:br>
              <a:rPr lang="en-US" sz="2000" dirty="0" smtClean="0"/>
            </a:br>
            <a:r>
              <a:rPr lang="en-US" sz="2000" dirty="0" smtClean="0"/>
              <a:t>  Warayut Techarut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4" name="Picture 2" descr="http://ismaeljrivera.com/t100wd/site/images/portfolio/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457200"/>
            <a:ext cx="4724400" cy="3730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on Chip (SoC)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37361"/>
            <a:ext cx="7452360" cy="45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Raspberry Pi </a:t>
            </a:r>
            <a:r>
              <a:rPr lang="en-US" sz="3800" dirty="0" err="1" smtClean="0"/>
              <a:t>vs</a:t>
            </a:r>
            <a:r>
              <a:rPr lang="en-US" sz="3800" dirty="0" smtClean="0"/>
              <a:t> BeagleBone Black</a:t>
            </a:r>
            <a:endParaRPr 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$35.00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700 MHz ARM1176JZFS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512 MB SDRAM @ 400 </a:t>
            </a:r>
            <a:r>
              <a:rPr lang="en-US" dirty="0" smtClean="0"/>
              <a:t>MHz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8 </a:t>
            </a:r>
            <a:r>
              <a:rPr lang="en-US" dirty="0" smtClean="0"/>
              <a:t>GPIO Pins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Beaglebone black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$45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1GHz TI Sitara AM3359 ARM Cortex </a:t>
            </a:r>
            <a:r>
              <a:rPr lang="pt-BR" dirty="0" smtClean="0"/>
              <a:t>A8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512 MB DDR3L @ 400 </a:t>
            </a:r>
            <a:r>
              <a:rPr lang="de-DE" dirty="0" smtClean="0"/>
              <a:t>MHz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65 </a:t>
            </a:r>
            <a:r>
              <a:rPr lang="en-US" dirty="0" smtClean="0"/>
              <a:t>GPIO 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6604"/>
            <a:ext cx="8153400" cy="14507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Microcontroller &amp; Development Board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ARM Cortex A8</a:t>
            </a:r>
          </a:p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TI Sitara AM3359</a:t>
            </a:r>
          </a:p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BeagleBone Black</a:t>
            </a:r>
          </a:p>
        </p:txBody>
      </p:sp>
      <p:pic>
        <p:nvPicPr>
          <p:cNvPr id="5122" name="Picture 2" descr="Sitara ARM Cortex-A8 Microprocessor - AM3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14572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akezineblog.files.wordpress.com/2013/07/beaglebone-black-front.jpg?w=620&amp;h=3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799"/>
            <a:ext cx="3081651" cy="19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ofonu.com/wp-content/uploads/2014/02/First-ARM-Cortex-A57-64-Bit-Processor-Taped-Ou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2280</TotalTime>
  <Words>1408</Words>
  <Application>Microsoft Office PowerPoint</Application>
  <PresentationFormat>On-screen Show (4:3)</PresentationFormat>
  <Paragraphs>528</Paragraphs>
  <Slides>61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Retrospect</vt:lpstr>
      <vt:lpstr>GROUP #4   Chris Carmichael, EE   Ismael Rivera , CpE   Journey Sumlar, EE   Warayut Techarut, CpE</vt:lpstr>
      <vt:lpstr>Project Introduction</vt:lpstr>
      <vt:lpstr>Project Goals</vt:lpstr>
      <vt:lpstr>Requirements</vt:lpstr>
      <vt:lpstr>Specifications</vt:lpstr>
      <vt:lpstr>Block Diagram</vt:lpstr>
      <vt:lpstr>System on Chip (SoC)</vt:lpstr>
      <vt:lpstr>Raspberry Pi vs BeagleBone Black</vt:lpstr>
      <vt:lpstr>Microcontroller &amp; Development Board</vt:lpstr>
      <vt:lpstr>Microcontroller &amp; Development Board</vt:lpstr>
      <vt:lpstr>Microcontroller &amp; Development Board</vt:lpstr>
      <vt:lpstr>Operating Systems</vt:lpstr>
      <vt:lpstr>Wi-Fi</vt:lpstr>
      <vt:lpstr>Wi-Fi</vt:lpstr>
      <vt:lpstr>Computer Vision</vt:lpstr>
      <vt:lpstr>Open Source Libraries</vt:lpstr>
      <vt:lpstr>Computer Vision - OpenCV</vt:lpstr>
      <vt:lpstr>Computer Vision State Diagram</vt:lpstr>
      <vt:lpstr>PowerPoint Presentation</vt:lpstr>
      <vt:lpstr>Server &amp; Streaming</vt:lpstr>
      <vt:lpstr>Server &amp; Streaming</vt:lpstr>
      <vt:lpstr>Server &amp; Streaming</vt:lpstr>
      <vt:lpstr>Streaming State Diagram</vt:lpstr>
      <vt:lpstr>Webcam</vt:lpstr>
      <vt:lpstr>Webcam</vt:lpstr>
      <vt:lpstr>Mobile Application</vt:lpstr>
      <vt:lpstr>Mobile Application</vt:lpstr>
      <vt:lpstr>Mobile Application State Diagram</vt:lpstr>
      <vt:lpstr>Mobile Application</vt:lpstr>
      <vt:lpstr>Mobile Application</vt:lpstr>
      <vt:lpstr>Mobile Application</vt:lpstr>
      <vt:lpstr>Mobile Application</vt:lpstr>
      <vt:lpstr>Motor Controller, Motors, &amp; Wheels</vt:lpstr>
      <vt:lpstr>Mecanum Wheels</vt:lpstr>
      <vt:lpstr>Mecanum Wheels</vt:lpstr>
      <vt:lpstr>Mecanum Wheels</vt:lpstr>
      <vt:lpstr>Mecanum Wheels</vt:lpstr>
      <vt:lpstr>Platform</vt:lpstr>
      <vt:lpstr>Motor</vt:lpstr>
      <vt:lpstr>H-Bridge Circuit</vt:lpstr>
      <vt:lpstr>H Bridge Components </vt:lpstr>
      <vt:lpstr>Controller Budget</vt:lpstr>
      <vt:lpstr>Motor Controller- PCB</vt:lpstr>
      <vt:lpstr>USB Power Hub</vt:lpstr>
      <vt:lpstr>USB Power Hub</vt:lpstr>
      <vt:lpstr>Power Management &amp; Battery</vt:lpstr>
      <vt:lpstr>Single Power Supply or Multi Power Supply?</vt:lpstr>
      <vt:lpstr>Battery Specifications</vt:lpstr>
      <vt:lpstr>Battery Selection Motor Controller</vt:lpstr>
      <vt:lpstr>Battery Selection Microcontroller</vt:lpstr>
      <vt:lpstr>Battery Charger</vt:lpstr>
      <vt:lpstr>SPST  12VDC/30A  Switch</vt:lpstr>
      <vt:lpstr>Power Requirements</vt:lpstr>
      <vt:lpstr>Power System </vt:lpstr>
      <vt:lpstr>Voltage Regulators</vt:lpstr>
      <vt:lpstr>Work Breakdown</vt:lpstr>
      <vt:lpstr>Budget &amp; Finance</vt:lpstr>
      <vt:lpstr>Issues</vt:lpstr>
      <vt:lpstr>Project Process</vt:lpstr>
      <vt:lpstr>Project Process</vt:lpstr>
      <vt:lpstr>GROUP #4   Chris Carmichael   Ismael Rivera    Journey Sumlar   Warayut Techarut</vt:lpstr>
    </vt:vector>
  </TitlesOfParts>
  <Company>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T-100 WATCHDOG</dc:title>
  <dc:creator>Student</dc:creator>
  <cp:lastModifiedBy>Faculty</cp:lastModifiedBy>
  <cp:revision>258</cp:revision>
  <dcterms:created xsi:type="dcterms:W3CDTF">2014-05-26T21:10:20Z</dcterms:created>
  <dcterms:modified xsi:type="dcterms:W3CDTF">2014-07-25T16:11:08Z</dcterms:modified>
</cp:coreProperties>
</file>